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7" r:id="rId3"/>
    <p:sldId id="405" r:id="rId4"/>
    <p:sldId id="406" r:id="rId5"/>
    <p:sldId id="418" r:id="rId6"/>
    <p:sldId id="419" r:id="rId7"/>
    <p:sldId id="329" r:id="rId8"/>
    <p:sldId id="425" r:id="rId9"/>
    <p:sldId id="426" r:id="rId10"/>
    <p:sldId id="420" r:id="rId11"/>
    <p:sldId id="421" r:id="rId12"/>
    <p:sldId id="413" r:id="rId13"/>
    <p:sldId id="423" r:id="rId14"/>
    <p:sldId id="424" r:id="rId15"/>
    <p:sldId id="422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2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c023ba1e-c8a9-4fd5-92c6-54fed6975777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c023ba1e-c8a9-4fd5-92c6-54fed6975777/assets/audio/11_u2__l5_pronunciation_tip_3.mp3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c023ba1e-c8a9-4fd5-92c6-54fed6975777/assets/audio/10_u2__l5_vlogging_1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c023ba1e-c8a9-4fd5-92c6-54fed6975777/assets/audio/10_u2__l5_vlogging_1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0fo9dw0v2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Time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enjoy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A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Billion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Viewers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3" y="25808"/>
            <a:ext cx="5093809" cy="680092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5" y="75692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681" y="2170301"/>
            <a:ext cx="8286551" cy="36975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273034" y="850198"/>
            <a:ext cx="6636198" cy="1818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table with the good and bad sides of watching</a:t>
            </a:r>
            <a:r>
              <a:rPr lang="hr-HR" sz="2000" b="1" dirty="0"/>
              <a:t> </a:t>
            </a:r>
            <a:r>
              <a:rPr lang="en-US" sz="2000" b="1" dirty="0"/>
              <a:t>popular YouTube clips. </a:t>
            </a:r>
            <a:br>
              <a:rPr lang="hr-HR" sz="2000" b="1" dirty="0"/>
            </a:br>
            <a:r>
              <a:rPr lang="hr-HR" sz="2000" i="1" dirty="0"/>
              <a:t>Nadopuni tablicu dobrim i lošim stranama gledanja popularnih YouTube klipova.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04482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3" y="25808"/>
            <a:ext cx="5093809" cy="680092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078" y="1057576"/>
            <a:ext cx="4211864" cy="30568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218575" y="326173"/>
            <a:ext cx="6636198" cy="1818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 </a:t>
            </a:r>
            <a:br>
              <a:rPr lang="hr-HR" sz="2000" b="1" dirty="0"/>
            </a:br>
            <a:r>
              <a:rPr lang="hr-HR" sz="2000" i="1" dirty="0"/>
              <a:t>Razmisli o sljedećim pitanjima.</a:t>
            </a:r>
            <a:endParaRPr lang="hr-HR" sz="20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CBD36807-8FBF-4843-A54E-90AAB71DD897}"/>
              </a:ext>
            </a:extLst>
          </p:cNvPr>
          <p:cNvSpPr txBox="1">
            <a:spLocks/>
          </p:cNvSpPr>
          <p:nvPr/>
        </p:nvSpPr>
        <p:spPr>
          <a:xfrm>
            <a:off x="5218576" y="4547267"/>
            <a:ext cx="6636197" cy="27905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/>
              <a:t>1 Zašto TV gubi svoju popularnost?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/>
              <a:t>2 Što ti treba da bi postao video </a:t>
            </a:r>
            <a:r>
              <a:rPr lang="hr-HR" sz="2400" i="1" dirty="0" err="1"/>
              <a:t>blogger</a:t>
            </a:r>
            <a:r>
              <a:rPr lang="hr-HR" sz="2400" i="1" dirty="0"/>
              <a:t>?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/>
              <a:t>3 Kako možeš to postati?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/>
              <a:t>4 O čemu bi bio tvoj video blog?</a:t>
            </a:r>
          </a:p>
        </p:txBody>
      </p:sp>
    </p:spTree>
    <p:extLst>
      <p:ext uri="{BB962C8B-B14F-4D97-AF65-F5344CB8AC3E}">
        <p14:creationId xmlns:p14="http://schemas.microsoft.com/office/powerpoint/2010/main" val="214289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814" y="826265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" y="2578971"/>
            <a:ext cx="6096000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https://www.e-sfera.hr/dodatni-digitalni-sadrzaji/c023ba1e-c8a9-4fd5-92c6-54fed6975777/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How to become a vlogger in 9 steps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učini sljedeće: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1F85279-F2E4-4225-AA21-E5DBFFF4AA3B}"/>
              </a:ext>
            </a:extLst>
          </p:cNvPr>
          <p:cNvSpPr txBox="1">
            <a:spLocks/>
          </p:cNvSpPr>
          <p:nvPr/>
        </p:nvSpPr>
        <p:spPr>
          <a:xfrm>
            <a:off x="6095627" y="1405054"/>
            <a:ext cx="5869631" cy="5662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Visit a channel of a popular vlogger you like, or you think might be interesting, and watch their videos on how to vlog, or how they became vloggers. </a:t>
            </a:r>
            <a:br>
              <a:rPr lang="hr-HR" sz="2000" b="1" dirty="0"/>
            </a:br>
            <a:r>
              <a:rPr lang="en-US" sz="2000" b="1" dirty="0"/>
              <a:t>Share your findings with your class. What are their ideas about becoming a vlogger? Which advice do they consider best? Who helped them?</a:t>
            </a:r>
            <a:br>
              <a:rPr lang="hr-HR" sz="2000" b="1" dirty="0"/>
            </a:br>
            <a:r>
              <a:rPr lang="hr-HR" sz="2000" i="1" dirty="0"/>
              <a:t>Posjeti kanal popularnog </a:t>
            </a:r>
            <a:r>
              <a:rPr lang="hr-HR" sz="2000" i="1" dirty="0" err="1"/>
              <a:t>bloggera</a:t>
            </a:r>
            <a:r>
              <a:rPr lang="hr-HR" sz="2000" i="1" dirty="0"/>
              <a:t> koji ti se sviđa, ili za kojeg misliš da bi mogao biti zanimljiv, te odgledaj njegov video o tome kako ‘</a:t>
            </a:r>
            <a:r>
              <a:rPr lang="hr-HR" sz="2000" i="1" dirty="0" err="1"/>
              <a:t>vloga</a:t>
            </a:r>
            <a:r>
              <a:rPr lang="hr-HR" sz="2000" i="1" dirty="0"/>
              <a:t>’ ili kako je postao ‘</a:t>
            </a:r>
            <a:r>
              <a:rPr lang="hr-HR" sz="2000" i="1" dirty="0" err="1"/>
              <a:t>vlogger</a:t>
            </a:r>
            <a:r>
              <a:rPr lang="hr-HR" sz="2000" i="1" dirty="0"/>
              <a:t>’.</a:t>
            </a:r>
            <a:br>
              <a:rPr lang="hr-HR" sz="2000" i="1" dirty="0"/>
            </a:br>
            <a:r>
              <a:rPr lang="hr-HR" sz="2000" i="1" dirty="0"/>
              <a:t>U svoju bilježnicu zapiši što si saznao. Koje ideje oko bavljenja ‘</a:t>
            </a:r>
            <a:r>
              <a:rPr lang="hr-HR" sz="2000" i="1" dirty="0" err="1"/>
              <a:t>vloggingom</a:t>
            </a:r>
            <a:r>
              <a:rPr lang="hr-HR" sz="2000" i="1" dirty="0"/>
              <a:t>’ imaju? Koji savjet smatraju najboljim? I tko im je pomogao?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" y="36959"/>
            <a:ext cx="5093809" cy="680092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095366" y="567118"/>
            <a:ext cx="617619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36" y="3116586"/>
            <a:ext cx="10351128" cy="26793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100324" y="1541565"/>
            <a:ext cx="6176198" cy="5829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Poslušaj izgovor riječi na sljedećoj poveznici: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https://www.e-sfera.hr/dodatni-digitalni-sadrzaji/c023ba1e-c8a9-4fd5-92c6-54fed6975777/assets/audio/11_u2__l5_pronunciation_tip_3.mp3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0099393-6504-405F-BB47-C3EBBC37005A}"/>
              </a:ext>
            </a:extLst>
          </p:cNvPr>
          <p:cNvSpPr txBox="1">
            <a:spLocks/>
          </p:cNvSpPr>
          <p:nvPr/>
        </p:nvSpPr>
        <p:spPr>
          <a:xfrm>
            <a:off x="5733034" y="3901748"/>
            <a:ext cx="3055887" cy="339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5" name="07_12_Vlogging_pronounciation">
            <a:hlinkClick r:id="" action="ppaction://media"/>
            <a:extLst>
              <a:ext uri="{FF2B5EF4-FFF2-40B4-BE49-F238E27FC236}">
                <a16:creationId xmlns:a16="http://schemas.microsoft.com/office/drawing/2014/main" id="{42A75862-CA39-4E98-8D54-A2206C7D54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2440" y="18121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65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33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build="p"/>
      <p:bldP spid="13" grpId="0" build="p"/>
      <p:bldP spid="8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" y="23130"/>
            <a:ext cx="5128266" cy="684077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15970" y="592588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28.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50" y="2875403"/>
            <a:ext cx="11985132" cy="27101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15970" y="1624187"/>
            <a:ext cx="6742694" cy="1612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these words into the table. Underline the stressed syllable.</a:t>
            </a:r>
            <a:br>
              <a:rPr lang="hr-HR" sz="2000" b="1" dirty="0"/>
            </a:br>
            <a:r>
              <a:rPr lang="hr-HR" sz="2000" i="1" dirty="0"/>
              <a:t>Rasporedi riječi u ispravni stupac. Podcrtaj naglašene slogove.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9B07AD9-633C-4DC3-99E7-5DF67910F184}"/>
              </a:ext>
            </a:extLst>
          </p:cNvPr>
          <p:cNvSpPr txBox="1">
            <a:spLocks/>
          </p:cNvSpPr>
          <p:nvPr/>
        </p:nvSpPr>
        <p:spPr>
          <a:xfrm>
            <a:off x="4277770" y="3978621"/>
            <a:ext cx="1818230" cy="13755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u="sng" dirty="0" err="1">
                <a:solidFill>
                  <a:srgbClr val="FF0000"/>
                </a:solidFill>
              </a:rPr>
              <a:t>ham</a:t>
            </a:r>
            <a:r>
              <a:rPr lang="hr-HR" sz="2400" i="1" dirty="0" err="1">
                <a:solidFill>
                  <a:srgbClr val="FF0000"/>
                </a:solidFill>
              </a:rPr>
              <a:t>ster</a:t>
            </a:r>
            <a:r>
              <a:rPr lang="hr-HR" sz="2400" i="1" dirty="0">
                <a:solidFill>
                  <a:srgbClr val="FF0000"/>
                </a:solidFill>
              </a:rPr>
              <a:t>,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a</a:t>
            </a:r>
            <a:r>
              <a:rPr lang="hr-HR" sz="2400" i="1" u="sng" dirty="0" err="1">
                <a:solidFill>
                  <a:srgbClr val="FF0000"/>
                </a:solidFill>
              </a:rPr>
              <a:t>gain</a:t>
            </a:r>
            <a:endParaRPr lang="hr-HR" sz="2400" i="1" u="sng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01EA20A-44B4-4FA0-83E8-57DDAB5F46F9}"/>
              </a:ext>
            </a:extLst>
          </p:cNvPr>
          <p:cNvSpPr txBox="1">
            <a:spLocks/>
          </p:cNvSpPr>
          <p:nvPr/>
        </p:nvSpPr>
        <p:spPr>
          <a:xfrm>
            <a:off x="6228204" y="3978317"/>
            <a:ext cx="1818230" cy="13755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u="sng" dirty="0" err="1">
                <a:solidFill>
                  <a:srgbClr val="FF0000"/>
                </a:solidFill>
              </a:rPr>
              <a:t>ca</a:t>
            </a:r>
            <a:r>
              <a:rPr lang="hr-HR" sz="2400" i="1" dirty="0" err="1">
                <a:solidFill>
                  <a:srgbClr val="FF0000"/>
                </a:solidFill>
              </a:rPr>
              <a:t>lendar</a:t>
            </a:r>
            <a:r>
              <a:rPr lang="hr-HR" sz="2400" i="1" dirty="0">
                <a:solidFill>
                  <a:srgbClr val="FF0000"/>
                </a:solidFill>
              </a:rPr>
              <a:t>,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re</a:t>
            </a:r>
            <a:r>
              <a:rPr lang="hr-HR" sz="2400" i="1" u="sng" dirty="0" err="1">
                <a:solidFill>
                  <a:srgbClr val="FF0000"/>
                </a:solidFill>
              </a:rPr>
              <a:t>mem</a:t>
            </a:r>
            <a:r>
              <a:rPr lang="hr-HR" sz="2400" i="1" dirty="0" err="1">
                <a:solidFill>
                  <a:srgbClr val="FF0000"/>
                </a:solidFill>
              </a:rPr>
              <a:t>ber</a:t>
            </a:r>
            <a:r>
              <a:rPr lang="hr-HR" sz="2400" i="1" dirty="0">
                <a:solidFill>
                  <a:srgbClr val="FF0000"/>
                </a:solidFill>
              </a:rPr>
              <a:t>,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kanga</a:t>
            </a:r>
            <a:r>
              <a:rPr lang="hr-HR" sz="2400" i="1" u="sng" dirty="0" err="1">
                <a:solidFill>
                  <a:srgbClr val="FF0000"/>
                </a:solidFill>
              </a:rPr>
              <a:t>roo</a:t>
            </a:r>
            <a:endParaRPr lang="hr-HR" sz="2400" i="1" u="sng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E487DEA-2A4D-422A-9285-639DD0BC5E27}"/>
              </a:ext>
            </a:extLst>
          </p:cNvPr>
          <p:cNvSpPr txBox="1">
            <a:spLocks/>
          </p:cNvSpPr>
          <p:nvPr/>
        </p:nvSpPr>
        <p:spPr>
          <a:xfrm>
            <a:off x="8134570" y="3978317"/>
            <a:ext cx="1818230" cy="13755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ge</a:t>
            </a:r>
            <a:r>
              <a:rPr lang="hr-HR" sz="2400" i="1" u="sng" dirty="0" err="1">
                <a:solidFill>
                  <a:srgbClr val="FF0000"/>
                </a:solidFill>
              </a:rPr>
              <a:t>og</a:t>
            </a:r>
            <a:r>
              <a:rPr lang="hr-HR" sz="2400" i="1" dirty="0" err="1">
                <a:solidFill>
                  <a:srgbClr val="FF0000"/>
                </a:solidFill>
              </a:rPr>
              <a:t>raphy</a:t>
            </a:r>
            <a:r>
              <a:rPr lang="hr-HR" sz="2400" i="1" dirty="0">
                <a:solidFill>
                  <a:srgbClr val="FF0000"/>
                </a:solidFill>
              </a:rPr>
              <a:t>,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u="sng" dirty="0" err="1">
                <a:solidFill>
                  <a:srgbClr val="FF0000"/>
                </a:solidFill>
              </a:rPr>
              <a:t>cel</a:t>
            </a:r>
            <a:r>
              <a:rPr lang="hr-HR" sz="2400" i="1" dirty="0" err="1">
                <a:solidFill>
                  <a:srgbClr val="FF0000"/>
                </a:solidFill>
              </a:rPr>
              <a:t>ebration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9AAD5DC-5A8E-4C59-93FE-09B3ED342313}"/>
              </a:ext>
            </a:extLst>
          </p:cNvPr>
          <p:cNvSpPr txBox="1">
            <a:spLocks/>
          </p:cNvSpPr>
          <p:nvPr/>
        </p:nvSpPr>
        <p:spPr>
          <a:xfrm>
            <a:off x="10059792" y="3978317"/>
            <a:ext cx="1818230" cy="13755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oppor</a:t>
            </a:r>
            <a:r>
              <a:rPr lang="hr-HR" sz="2400" i="1" u="sng" dirty="0" err="1">
                <a:solidFill>
                  <a:srgbClr val="FF0000"/>
                </a:solidFill>
              </a:rPr>
              <a:t>tu</a:t>
            </a:r>
            <a:r>
              <a:rPr lang="hr-HR" sz="2400" i="1" dirty="0" err="1">
                <a:solidFill>
                  <a:srgbClr val="FF0000"/>
                </a:solidFill>
              </a:rPr>
              <a:t>nity</a:t>
            </a:r>
            <a:r>
              <a:rPr lang="hr-HR" sz="2400" i="1" dirty="0">
                <a:solidFill>
                  <a:srgbClr val="FF0000"/>
                </a:solidFill>
              </a:rPr>
              <a:t>,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elec</a:t>
            </a:r>
            <a:r>
              <a:rPr lang="hr-HR" sz="2400" i="1" u="sng" dirty="0" err="1">
                <a:solidFill>
                  <a:srgbClr val="FF0000"/>
                </a:solidFill>
              </a:rPr>
              <a:t>tric</a:t>
            </a:r>
            <a:r>
              <a:rPr lang="hr-HR" sz="2400" i="1" dirty="0" err="1">
                <a:solidFill>
                  <a:srgbClr val="FF0000"/>
                </a:solidFill>
              </a:rPr>
              <a:t>ity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61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7" grpId="0" build="p"/>
      <p:bldP spid="9" grpId="0" build="p"/>
      <p:bldP spid="10" grpId="0" build="p"/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" y="36959"/>
            <a:ext cx="5093809" cy="680092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733034" y="75692"/>
            <a:ext cx="617619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07" y="114217"/>
            <a:ext cx="5448424" cy="52774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733035" y="415301"/>
            <a:ext cx="6176198" cy="5829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VOCABULARY TIME?</a:t>
            </a:r>
            <a:r>
              <a:rPr lang="en-US" sz="2000" b="1" dirty="0"/>
              <a:t> </a:t>
            </a:r>
            <a:br>
              <a:rPr lang="hr-HR" sz="2000" b="1" dirty="0"/>
            </a:br>
            <a:r>
              <a:rPr lang="hr-HR" sz="2000" i="1" dirty="0"/>
              <a:t>Znaš li značenje riječi u VOCABULARY TIME kutku?</a:t>
            </a:r>
          </a:p>
          <a:p>
            <a:pPr marL="0" indent="0">
              <a:buNone/>
            </a:pPr>
            <a:r>
              <a:rPr lang="hr-HR" sz="2000" i="1" dirty="0"/>
              <a:t>Postoje razlike u značenju pojedinih riječi u svakodnevnom životu i na društvenim mrežama. Neke od njih nalaze se u VOCABULARY TIME </a:t>
            </a:r>
            <a:r>
              <a:rPr lang="hr-HR" sz="2000" i="1" dirty="0" err="1"/>
              <a:t>boxu</a:t>
            </a:r>
            <a:r>
              <a:rPr lang="hr-HR" sz="2000" i="1" dirty="0"/>
              <a:t> u udžbeniku na 33. stranici.</a:t>
            </a:r>
          </a:p>
          <a:p>
            <a:pPr marL="0" indent="0">
              <a:buNone/>
            </a:pPr>
            <a:r>
              <a:rPr lang="hr-HR" sz="2000" i="1" dirty="0"/>
              <a:t>S pomoću mrežnog rječnika uporabi navedene riječi u rečenicama i razjasni oba njihova značenja – </a:t>
            </a:r>
            <a:r>
              <a:rPr lang="hr-HR" sz="2000" i="1" dirty="0" err="1"/>
              <a:t>ordinary</a:t>
            </a:r>
            <a:r>
              <a:rPr lang="hr-HR" sz="2000" i="1" dirty="0"/>
              <a:t> </a:t>
            </a:r>
            <a:r>
              <a:rPr lang="hr-HR" sz="2000" i="1" dirty="0" err="1"/>
              <a:t>meaning</a:t>
            </a:r>
            <a:r>
              <a:rPr lang="hr-HR" sz="2000" i="1" dirty="0"/>
              <a:t> </a:t>
            </a:r>
            <a:r>
              <a:rPr lang="hr-HR" sz="2000" i="1" dirty="0" err="1"/>
              <a:t>and</a:t>
            </a:r>
            <a:r>
              <a:rPr lang="hr-HR" sz="2000" i="1" dirty="0"/>
              <a:t> </a:t>
            </a:r>
            <a:r>
              <a:rPr lang="hr-HR" sz="2000" i="1" dirty="0" err="1"/>
              <a:t>social</a:t>
            </a:r>
            <a:r>
              <a:rPr lang="hr-HR" sz="2000" i="1" dirty="0"/>
              <a:t> </a:t>
            </a:r>
            <a:r>
              <a:rPr lang="hr-HR" sz="2000" i="1" dirty="0" err="1"/>
              <a:t>media</a:t>
            </a:r>
            <a:r>
              <a:rPr lang="hr-HR" sz="2000" i="1" dirty="0"/>
              <a:t> </a:t>
            </a:r>
            <a:r>
              <a:rPr lang="hr-HR" sz="2000" i="1" dirty="0" err="1"/>
              <a:t>meaning</a:t>
            </a:r>
            <a:r>
              <a:rPr lang="hr-HR" sz="2000" i="1" dirty="0"/>
              <a:t>, kako je navedeno u 6. zadatku 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FA336E79-4813-43A3-83DA-C8391884BC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4172" y="3318841"/>
            <a:ext cx="3119821" cy="34470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958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8A3143C-029E-40B5-BE16-112F882053E5}"/>
              </a:ext>
            </a:extLst>
          </p:cNvPr>
          <p:cNvSpPr txBox="1">
            <a:spLocks/>
          </p:cNvSpPr>
          <p:nvPr/>
        </p:nvSpPr>
        <p:spPr>
          <a:xfrm>
            <a:off x="6096000" y="109477"/>
            <a:ext cx="4697084" cy="6748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Prepoznaješ li sljedeće riječi?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011009A-5CAA-4E70-B94A-D6F67B7ED73D}"/>
              </a:ext>
            </a:extLst>
          </p:cNvPr>
          <p:cNvSpPr txBox="1">
            <a:spLocks/>
          </p:cNvSpPr>
          <p:nvPr/>
        </p:nvSpPr>
        <p:spPr>
          <a:xfrm>
            <a:off x="6127388" y="1063748"/>
            <a:ext cx="2508173" cy="658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to post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vlog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s</a:t>
            </a:r>
            <a:r>
              <a:rPr lang="en-US" sz="2400" b="1" dirty="0" err="1"/>
              <a:t>ubscribers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the view count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t</a:t>
            </a:r>
            <a:r>
              <a:rPr lang="en-US" sz="2400" b="1" dirty="0"/>
              <a:t>o</a:t>
            </a:r>
            <a:r>
              <a:rPr lang="hr-HR" sz="2400" b="1" dirty="0"/>
              <a:t> </a:t>
            </a:r>
            <a:r>
              <a:rPr lang="en-US" sz="2400" b="1" dirty="0"/>
              <a:t>reach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beauty tutorial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be aware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a </a:t>
            </a:r>
            <a:r>
              <a:rPr lang="en-US" sz="2400" b="1" dirty="0"/>
              <a:t>responsibility 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real-life skills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ordinary people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b</a:t>
            </a:r>
            <a:r>
              <a:rPr lang="en-US" sz="2400" b="1" dirty="0" err="1"/>
              <a:t>oredom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an announcement</a:t>
            </a:r>
            <a:endParaRPr lang="hr-HR" sz="24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04A25CC-0F18-4911-AF18-F01827347852}"/>
              </a:ext>
            </a:extLst>
          </p:cNvPr>
          <p:cNvSpPr txBox="1">
            <a:spLocks/>
          </p:cNvSpPr>
          <p:nvPr/>
        </p:nvSpPr>
        <p:spPr>
          <a:xfrm>
            <a:off x="8666949" y="1063748"/>
            <a:ext cx="3734372" cy="658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objaviti</a:t>
            </a:r>
          </a:p>
          <a:p>
            <a:pPr marL="0" indent="0">
              <a:buNone/>
            </a:pPr>
            <a:r>
              <a:rPr lang="hr-HR" sz="2400" i="1" dirty="0"/>
              <a:t>video blog</a:t>
            </a:r>
          </a:p>
          <a:p>
            <a:pPr marL="0" indent="0">
              <a:buNone/>
            </a:pPr>
            <a:r>
              <a:rPr lang="hr-HR" sz="2400" i="1" dirty="0"/>
              <a:t>pretplatnici</a:t>
            </a:r>
          </a:p>
          <a:p>
            <a:pPr marL="0" indent="0">
              <a:buNone/>
            </a:pPr>
            <a:r>
              <a:rPr lang="hr-HR" sz="2400" i="1" dirty="0"/>
              <a:t>broj pregleda</a:t>
            </a:r>
          </a:p>
          <a:p>
            <a:pPr marL="0" indent="0">
              <a:buNone/>
            </a:pPr>
            <a:r>
              <a:rPr lang="hr-HR" sz="2400" i="1" dirty="0"/>
              <a:t>doseći</a:t>
            </a:r>
          </a:p>
          <a:p>
            <a:pPr marL="0" indent="0">
              <a:buNone/>
            </a:pPr>
            <a:r>
              <a:rPr lang="hr-HR" sz="2400" i="1" dirty="0"/>
              <a:t>lekcija uljepšavanja</a:t>
            </a:r>
          </a:p>
          <a:p>
            <a:pPr marL="0" indent="0">
              <a:buNone/>
            </a:pPr>
            <a:r>
              <a:rPr lang="hr-HR" sz="2400" i="1" dirty="0"/>
              <a:t>biti svjestan </a:t>
            </a:r>
          </a:p>
          <a:p>
            <a:pPr marL="0" indent="0">
              <a:buNone/>
            </a:pPr>
            <a:r>
              <a:rPr lang="hr-HR" sz="2400" i="1" dirty="0"/>
              <a:t>odgovornost</a:t>
            </a:r>
          </a:p>
          <a:p>
            <a:pPr marL="0" indent="0">
              <a:buNone/>
            </a:pPr>
            <a:r>
              <a:rPr lang="hr-HR" sz="2400" i="1" dirty="0"/>
              <a:t>životne vještine</a:t>
            </a:r>
          </a:p>
          <a:p>
            <a:pPr marL="0" indent="0">
              <a:buNone/>
            </a:pPr>
            <a:r>
              <a:rPr lang="hr-HR" sz="2400" i="1" dirty="0"/>
              <a:t>obični/normalni ljudi</a:t>
            </a:r>
          </a:p>
          <a:p>
            <a:pPr marL="0" indent="0">
              <a:buNone/>
            </a:pPr>
            <a:r>
              <a:rPr lang="hr-HR" sz="2400" i="1" dirty="0"/>
              <a:t>dosada</a:t>
            </a:r>
          </a:p>
          <a:p>
            <a:pPr marL="0" indent="0">
              <a:buNone/>
            </a:pPr>
            <a:r>
              <a:rPr lang="hr-HR" sz="2400" i="1" dirty="0"/>
              <a:t>objava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FBB2021-2C01-41E8-A7EA-D5A0B47AA855}"/>
              </a:ext>
            </a:extLst>
          </p:cNvPr>
          <p:cNvSpPr txBox="1">
            <a:spLocks/>
          </p:cNvSpPr>
          <p:nvPr/>
        </p:nvSpPr>
        <p:spPr>
          <a:xfrm>
            <a:off x="375818" y="2377977"/>
            <a:ext cx="5516958" cy="22115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‘</a:t>
            </a:r>
            <a:r>
              <a:rPr lang="hr-HR" sz="2000" b="1" dirty="0" err="1"/>
              <a:t>vlogging</a:t>
            </a:r>
            <a:r>
              <a:rPr lang="hr-HR" sz="2000" b="1" dirty="0"/>
              <a:t>’ </a:t>
            </a:r>
            <a:r>
              <a:rPr lang="hr-HR" sz="2000" b="1" dirty="0" err="1"/>
              <a:t>is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Znaš li što je „</a:t>
            </a:r>
            <a:r>
              <a:rPr lang="hr-HR" sz="2000" b="1" dirty="0" err="1"/>
              <a:t>vlogging</a:t>
            </a:r>
            <a:r>
              <a:rPr lang="hr-HR" sz="2000" i="1" dirty="0"/>
              <a:t>”?</a:t>
            </a:r>
          </a:p>
          <a:p>
            <a:pPr marL="0" indent="0">
              <a:buNone/>
            </a:pPr>
            <a:r>
              <a:rPr lang="hr-HR" sz="2000" b="1" dirty="0"/>
              <a:t>VLOG = </a:t>
            </a:r>
            <a:r>
              <a:rPr lang="en-US" sz="2000" b="1" dirty="0"/>
              <a:t>a blog that features mostly videos rather than text or images</a:t>
            </a:r>
            <a:endParaRPr lang="hr-HR" sz="2000" b="1" dirty="0"/>
          </a:p>
          <a:p>
            <a:pPr marL="0" indent="0">
              <a:buNone/>
            </a:pPr>
            <a:endParaRPr lang="hr-HR" sz="2400" b="1" dirty="0"/>
          </a:p>
        </p:txBody>
      </p:sp>
    </p:spTree>
    <p:extLst>
      <p:ext uri="{BB962C8B-B14F-4D97-AF65-F5344CB8AC3E}">
        <p14:creationId xmlns:p14="http://schemas.microsoft.com/office/powerpoint/2010/main" val="253499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" y="25808"/>
            <a:ext cx="5100694" cy="680092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5" y="75692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23" y="2633010"/>
            <a:ext cx="10325154" cy="36975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273034" y="1037485"/>
            <a:ext cx="6636198" cy="1818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watch vlogs? </a:t>
            </a:r>
            <a:r>
              <a:rPr lang="hr-HR" sz="2000" i="1" dirty="0"/>
              <a:t>Gledaš li video blogove?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one is</a:t>
            </a:r>
            <a:r>
              <a:rPr lang="hr-HR" sz="2000" b="1" dirty="0"/>
              <a:t> </a:t>
            </a:r>
            <a:r>
              <a:rPr lang="en-US" sz="2000" b="1" dirty="0"/>
              <a:t>your </a:t>
            </a:r>
            <a:r>
              <a:rPr lang="en-US" sz="2000" b="1" dirty="0" err="1"/>
              <a:t>favourite</a:t>
            </a:r>
            <a:r>
              <a:rPr lang="en-US" sz="2000" b="1" dirty="0"/>
              <a:t>? Why?</a:t>
            </a:r>
            <a:r>
              <a:rPr lang="hr-HR" sz="2000" b="1" dirty="0"/>
              <a:t> </a:t>
            </a:r>
            <a:r>
              <a:rPr lang="hr-HR" sz="2000" i="1" dirty="0"/>
              <a:t>Koji je tebi najdraži video blog? Zašto?</a:t>
            </a:r>
          </a:p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 </a:t>
            </a:r>
            <a:r>
              <a:rPr lang="hr-HR" sz="2000" i="1" dirty="0"/>
              <a:t>Pročitaj tekst o ‘</a:t>
            </a:r>
            <a:r>
              <a:rPr lang="hr-HR" sz="2000" i="1" dirty="0" err="1"/>
              <a:t>vloggingu</a:t>
            </a:r>
            <a:r>
              <a:rPr lang="hr-HR" sz="2000" i="1" dirty="0"/>
              <a:t>’.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9534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" y="25808"/>
            <a:ext cx="5100694" cy="680092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623" y="2458697"/>
            <a:ext cx="8672862" cy="42694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119875" y="329562"/>
            <a:ext cx="6945610" cy="2221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what different people say about vlogging.</a:t>
            </a:r>
            <a:r>
              <a:rPr lang="hr-HR" sz="2000" b="1" dirty="0"/>
              <a:t> </a:t>
            </a:r>
            <a:r>
              <a:rPr lang="en-US" sz="2000" b="1" dirty="0"/>
              <a:t>Who says this? Match the people with their opinions.</a:t>
            </a:r>
            <a:br>
              <a:rPr lang="hr-HR" sz="2000" b="1" dirty="0"/>
            </a:br>
            <a:r>
              <a:rPr lang="hr-HR" sz="2000" i="1" dirty="0"/>
              <a:t>Poslušaj zvučni zapis na sljedećoj poveznici i napiši tko od osoba na slikama što misli o ‘</a:t>
            </a:r>
            <a:r>
              <a:rPr lang="hr-HR" sz="2000" i="1" dirty="0" err="1"/>
              <a:t>vloggingu</a:t>
            </a:r>
            <a:r>
              <a:rPr lang="hr-HR" sz="2000" i="1" dirty="0"/>
              <a:t>’.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https://www.e-sfera.hr/dodatni-digitalni-sadrzaji/c023ba1e-c8a9-4fd5-92c6-54fed6975777/assets/audio/10_u2__l5_vlogging_1.mp3</a:t>
            </a: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3" name="07_11_Vlogging">
            <a:hlinkClick r:id="" action="ppaction://media"/>
            <a:extLst>
              <a:ext uri="{FF2B5EF4-FFF2-40B4-BE49-F238E27FC236}">
                <a16:creationId xmlns:a16="http://schemas.microsoft.com/office/drawing/2014/main" id="{60DCD5B9-FDFD-4D39-A75D-9F7B900C7B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54718" y="1686077"/>
            <a:ext cx="609600" cy="6096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1E67591B-026E-4D92-9AB4-27C8D6E8CBD9}"/>
              </a:ext>
            </a:extLst>
          </p:cNvPr>
          <p:cNvSpPr txBox="1">
            <a:spLocks/>
          </p:cNvSpPr>
          <p:nvPr/>
        </p:nvSpPr>
        <p:spPr>
          <a:xfrm>
            <a:off x="3673511" y="3338134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Elizabeth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8A732EF-F096-497B-8112-6C0F8D3F5FC6}"/>
              </a:ext>
            </a:extLst>
          </p:cNvPr>
          <p:cNvSpPr txBox="1">
            <a:spLocks/>
          </p:cNvSpPr>
          <p:nvPr/>
        </p:nvSpPr>
        <p:spPr>
          <a:xfrm>
            <a:off x="3673511" y="3562602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Benjamin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0ED595C-C505-47B8-9698-3FDC0735D515}"/>
              </a:ext>
            </a:extLst>
          </p:cNvPr>
          <p:cNvSpPr txBox="1">
            <a:spLocks/>
          </p:cNvSpPr>
          <p:nvPr/>
        </p:nvSpPr>
        <p:spPr>
          <a:xfrm>
            <a:off x="3673511" y="3813848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Paul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BD8483B-2D36-4DF8-A77B-901B7EF0486B}"/>
              </a:ext>
            </a:extLst>
          </p:cNvPr>
          <p:cNvSpPr txBox="1">
            <a:spLocks/>
          </p:cNvSpPr>
          <p:nvPr/>
        </p:nvSpPr>
        <p:spPr>
          <a:xfrm>
            <a:off x="3673511" y="4020936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Mona</a:t>
            </a:r>
          </a:p>
        </p:txBody>
      </p:sp>
    </p:spTree>
    <p:extLst>
      <p:ext uri="{BB962C8B-B14F-4D97-AF65-F5344CB8AC3E}">
        <p14:creationId xmlns:p14="http://schemas.microsoft.com/office/powerpoint/2010/main" val="422838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70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uiExpand="1" build="p"/>
      <p:bldP spid="6" grpId="0" build="p"/>
      <p:bldP spid="7" grpId="0" build="p"/>
      <p:bldP spid="8" grpId="0" build="p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" y="25808"/>
            <a:ext cx="5100694" cy="680092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027" y="2258965"/>
            <a:ext cx="5870524" cy="42694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119875" y="329562"/>
            <a:ext cx="6945610" cy="2221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say whether these</a:t>
            </a:r>
            <a:r>
              <a:rPr lang="hr-HR" sz="2000" b="1" dirty="0"/>
              <a:t> </a:t>
            </a:r>
            <a:r>
              <a:rPr lang="en-US" sz="2000" b="1" dirty="0"/>
              <a:t>sentences are true or false?</a:t>
            </a:r>
            <a:br>
              <a:rPr lang="hr-HR" sz="2000" b="1" dirty="0"/>
            </a:br>
            <a:r>
              <a:rPr lang="hr-HR" sz="2000" i="1" dirty="0"/>
              <a:t>Poslušaj zvučni zapis još jednom i označi jesu li rečenice točne ili netočne. 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https://www.e-sfera.hr/dodatni-digitalni-sadrzaji/c023ba1e-c8a9-4fd5-92c6-54fed6975777/assets/audio/10_u2__l5_vlogging_1.mp3</a:t>
            </a: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3" name="07_11_Vlogging">
            <a:hlinkClick r:id="" action="ppaction://media"/>
            <a:extLst>
              <a:ext uri="{FF2B5EF4-FFF2-40B4-BE49-F238E27FC236}">
                <a16:creationId xmlns:a16="http://schemas.microsoft.com/office/drawing/2014/main" id="{60DCD5B9-FDFD-4D39-A75D-9F7B900C7B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54718" y="1686077"/>
            <a:ext cx="609600" cy="6096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1E67591B-026E-4D92-9AB4-27C8D6E8CBD9}"/>
              </a:ext>
            </a:extLst>
          </p:cNvPr>
          <p:cNvSpPr txBox="1">
            <a:spLocks/>
          </p:cNvSpPr>
          <p:nvPr/>
        </p:nvSpPr>
        <p:spPr>
          <a:xfrm>
            <a:off x="6970382" y="3877873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DDA19C5-3090-4253-A818-462DDEB6B442}"/>
              </a:ext>
            </a:extLst>
          </p:cNvPr>
          <p:cNvSpPr txBox="1">
            <a:spLocks/>
          </p:cNvSpPr>
          <p:nvPr/>
        </p:nvSpPr>
        <p:spPr>
          <a:xfrm>
            <a:off x="10235188" y="4179460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D21D470-ABC4-467A-A87C-6203D0714A38}"/>
              </a:ext>
            </a:extLst>
          </p:cNvPr>
          <p:cNvSpPr txBox="1">
            <a:spLocks/>
          </p:cNvSpPr>
          <p:nvPr/>
        </p:nvSpPr>
        <p:spPr>
          <a:xfrm>
            <a:off x="6970382" y="4812471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11E24F4-83A2-4976-BD63-3E1BF7C2272D}"/>
              </a:ext>
            </a:extLst>
          </p:cNvPr>
          <p:cNvSpPr txBox="1">
            <a:spLocks/>
          </p:cNvSpPr>
          <p:nvPr/>
        </p:nvSpPr>
        <p:spPr>
          <a:xfrm>
            <a:off x="9111966" y="5404629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B623BE0-EC17-41B9-AEA1-DDF3FA018E7A}"/>
              </a:ext>
            </a:extLst>
          </p:cNvPr>
          <p:cNvSpPr txBox="1">
            <a:spLocks/>
          </p:cNvSpPr>
          <p:nvPr/>
        </p:nvSpPr>
        <p:spPr>
          <a:xfrm>
            <a:off x="7903102" y="6037640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87245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70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uiExpand="1" build="p"/>
      <p:bldP spid="6" grpId="0" build="p"/>
      <p:bldP spid="10" grpId="0" build="p"/>
      <p:bldP spid="11" grpId="0" build="p"/>
      <p:bldP spid="12" grpId="0" build="p"/>
      <p:bldP spid="1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" y="25808"/>
            <a:ext cx="5100694" cy="680092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242" y="1434656"/>
            <a:ext cx="5446630" cy="40407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119875" y="343968"/>
            <a:ext cx="6945610" cy="2221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words to get collocations which</a:t>
            </a:r>
            <a:r>
              <a:rPr lang="hr-HR" sz="2000" b="1" dirty="0"/>
              <a:t> </a:t>
            </a:r>
            <a:r>
              <a:rPr lang="en-US" sz="2000" b="1" dirty="0"/>
              <a:t>are mentioned by the speakers above.</a:t>
            </a:r>
            <a:br>
              <a:rPr lang="hr-HR" sz="2000" b="1" dirty="0"/>
            </a:br>
            <a:r>
              <a:rPr lang="hr-HR" sz="2000" i="1" dirty="0"/>
              <a:t>Spoji riječi kako bi dobio izraze koji su korišteni u tekstu.</a:t>
            </a:r>
            <a:endParaRPr lang="hr-HR" sz="20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1E67591B-026E-4D92-9AB4-27C8D6E8CBD9}"/>
              </a:ext>
            </a:extLst>
          </p:cNvPr>
          <p:cNvSpPr txBox="1">
            <a:spLocks/>
          </p:cNvSpPr>
          <p:nvPr/>
        </p:nvSpPr>
        <p:spPr>
          <a:xfrm>
            <a:off x="8303423" y="2357550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B7DE8AB-CE71-46D7-B741-A1A803C26ABE}"/>
              </a:ext>
            </a:extLst>
          </p:cNvPr>
          <p:cNvSpPr txBox="1">
            <a:spLocks/>
          </p:cNvSpPr>
          <p:nvPr/>
        </p:nvSpPr>
        <p:spPr>
          <a:xfrm>
            <a:off x="8303423" y="4894247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230C95E-0FDC-4BB1-B33F-A46A334CD5E8}"/>
              </a:ext>
            </a:extLst>
          </p:cNvPr>
          <p:cNvSpPr txBox="1">
            <a:spLocks/>
          </p:cNvSpPr>
          <p:nvPr/>
        </p:nvSpPr>
        <p:spPr>
          <a:xfrm>
            <a:off x="8303423" y="4625710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C54F6C1-A033-4313-924C-23969666CAD4}"/>
              </a:ext>
            </a:extLst>
          </p:cNvPr>
          <p:cNvSpPr txBox="1">
            <a:spLocks/>
          </p:cNvSpPr>
          <p:nvPr/>
        </p:nvSpPr>
        <p:spPr>
          <a:xfrm>
            <a:off x="8303423" y="4325784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1297939-94C3-4253-A502-C1CD40BEC2BD}"/>
              </a:ext>
            </a:extLst>
          </p:cNvPr>
          <p:cNvSpPr txBox="1">
            <a:spLocks/>
          </p:cNvSpPr>
          <p:nvPr/>
        </p:nvSpPr>
        <p:spPr>
          <a:xfrm>
            <a:off x="8303423" y="3766697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534A585A-9608-47A8-834D-C9603C78BD1B}"/>
              </a:ext>
            </a:extLst>
          </p:cNvPr>
          <p:cNvSpPr txBox="1">
            <a:spLocks/>
          </p:cNvSpPr>
          <p:nvPr/>
        </p:nvSpPr>
        <p:spPr>
          <a:xfrm>
            <a:off x="8303423" y="2636360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9B930AB4-42ED-4F58-A0E4-1EF93539F054}"/>
              </a:ext>
            </a:extLst>
          </p:cNvPr>
          <p:cNvSpPr txBox="1">
            <a:spLocks/>
          </p:cNvSpPr>
          <p:nvPr/>
        </p:nvSpPr>
        <p:spPr>
          <a:xfrm>
            <a:off x="8303423" y="2904896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90DE86F7-DB6E-4DCF-9AE9-928A42872945}"/>
              </a:ext>
            </a:extLst>
          </p:cNvPr>
          <p:cNvSpPr txBox="1">
            <a:spLocks/>
          </p:cNvSpPr>
          <p:nvPr/>
        </p:nvSpPr>
        <p:spPr>
          <a:xfrm>
            <a:off x="8303423" y="4039912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417FA610-0355-4665-AFE3-532ADAAEFE9E}"/>
              </a:ext>
            </a:extLst>
          </p:cNvPr>
          <p:cNvSpPr txBox="1">
            <a:spLocks/>
          </p:cNvSpPr>
          <p:nvPr/>
        </p:nvSpPr>
        <p:spPr>
          <a:xfrm>
            <a:off x="8303423" y="3489493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BAAB38F1-2B75-42B2-935F-3B17C45E7C72}"/>
              </a:ext>
            </a:extLst>
          </p:cNvPr>
          <p:cNvSpPr txBox="1">
            <a:spLocks/>
          </p:cNvSpPr>
          <p:nvPr/>
        </p:nvSpPr>
        <p:spPr>
          <a:xfrm>
            <a:off x="8248338" y="3205739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EB31F908-930D-4F8C-BD26-5DDA1DC9C89A}"/>
              </a:ext>
            </a:extLst>
          </p:cNvPr>
          <p:cNvSpPr txBox="1">
            <a:spLocks/>
          </p:cNvSpPr>
          <p:nvPr/>
        </p:nvSpPr>
        <p:spPr>
          <a:xfrm>
            <a:off x="5119875" y="5850185"/>
            <a:ext cx="6945610" cy="2221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Novim riječima nadopuni tekst o </a:t>
            </a:r>
            <a:r>
              <a:rPr lang="hr-HR" sz="2000" i="1" dirty="0" err="1"/>
              <a:t>vloggingu</a:t>
            </a:r>
            <a:r>
              <a:rPr lang="hr-HR" sz="2000" i="1" dirty="0"/>
              <a:t>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https://learningapps.org/watch?v=p0fo9dw0v20</a:t>
            </a: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417075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6" grpId="0" build="p"/>
      <p:bldP spid="16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" y="23130"/>
            <a:ext cx="5128266" cy="684077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74967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28.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71" y="2217452"/>
            <a:ext cx="7178586" cy="40521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73036" y="651116"/>
            <a:ext cx="6742694" cy="1612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Make sentences in the present simple and copy them in your notebook.</a:t>
            </a:r>
            <a:r>
              <a:rPr lang="hr-HR" sz="2000" b="1" dirty="0"/>
              <a:t> </a:t>
            </a:r>
            <a:r>
              <a:rPr lang="en-US" sz="2000" b="1" dirty="0"/>
              <a:t>Pay attention to verb endings and word order.</a:t>
            </a:r>
            <a:br>
              <a:rPr lang="hr-HR" sz="2000" b="1" dirty="0"/>
            </a:br>
            <a:r>
              <a:rPr lang="hr-HR" sz="2000" i="1" dirty="0"/>
              <a:t>Koristeći riječi u 1. zadatku napiši u svoju bilježnicu rečenice u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Simple</a:t>
            </a:r>
            <a:r>
              <a:rPr lang="hr-HR" sz="2000" i="1" dirty="0"/>
              <a:t>-u.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9B07AD9-633C-4DC3-99E7-5DF67910F184}"/>
              </a:ext>
            </a:extLst>
          </p:cNvPr>
          <p:cNvSpPr txBox="1">
            <a:spLocks/>
          </p:cNvSpPr>
          <p:nvPr/>
        </p:nvSpPr>
        <p:spPr>
          <a:xfrm>
            <a:off x="7582830" y="2005719"/>
            <a:ext cx="4432900" cy="4777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2 The view count on Josh’s videos sometimes reaches millions.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3 Tina watches DIY tutorials in the evenings.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4 Every time I see a good video I subscribe to that channel.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5 My brother likes gaming commentaries.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6 Greg shoots his videos with the best equipment.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7 After the shooting </a:t>
            </a:r>
            <a:r>
              <a:rPr lang="en-US" sz="2400" i="1" dirty="0" err="1">
                <a:solidFill>
                  <a:srgbClr val="FF0000"/>
                </a:solidFill>
              </a:rPr>
              <a:t>Kendree</a:t>
            </a:r>
            <a:r>
              <a:rPr lang="en-US" sz="2400" i="1" dirty="0">
                <a:solidFill>
                  <a:srgbClr val="FF0000"/>
                </a:solidFill>
              </a:rPr>
              <a:t> does the editing.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24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" y="23130"/>
            <a:ext cx="5128266" cy="684077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426" y="2218283"/>
            <a:ext cx="10079148" cy="30047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73036" y="1400962"/>
            <a:ext cx="6742694" cy="1612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these phrases with their meaning.</a:t>
            </a:r>
            <a:br>
              <a:rPr lang="hr-HR" sz="2000" b="1" dirty="0"/>
            </a:br>
            <a:r>
              <a:rPr lang="hr-HR" sz="2000" i="1" dirty="0"/>
              <a:t>Spoji fraze sa njihovim objašnjenjima.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9B07AD9-633C-4DC3-99E7-5DF67910F184}"/>
              </a:ext>
            </a:extLst>
          </p:cNvPr>
          <p:cNvSpPr txBox="1">
            <a:spLocks/>
          </p:cNvSpPr>
          <p:nvPr/>
        </p:nvSpPr>
        <p:spPr>
          <a:xfrm>
            <a:off x="5055587" y="3754011"/>
            <a:ext cx="434897" cy="503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>
                <a:solidFill>
                  <a:srgbClr val="FF0000"/>
                </a:solidFill>
              </a:rPr>
              <a:t>1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76411FD-874F-442D-9E9A-475743563A46}"/>
              </a:ext>
            </a:extLst>
          </p:cNvPr>
          <p:cNvSpPr txBox="1">
            <a:spLocks/>
          </p:cNvSpPr>
          <p:nvPr/>
        </p:nvSpPr>
        <p:spPr>
          <a:xfrm>
            <a:off x="5055587" y="4231247"/>
            <a:ext cx="434897" cy="503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4A9BDA4-36F1-4115-91FC-C904EB8B141C}"/>
              </a:ext>
            </a:extLst>
          </p:cNvPr>
          <p:cNvSpPr txBox="1">
            <a:spLocks/>
          </p:cNvSpPr>
          <p:nvPr/>
        </p:nvSpPr>
        <p:spPr>
          <a:xfrm>
            <a:off x="5056317" y="4690723"/>
            <a:ext cx="434897" cy="503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C555354-0838-4526-911E-4DB29A8573F9}"/>
              </a:ext>
            </a:extLst>
          </p:cNvPr>
          <p:cNvSpPr txBox="1">
            <a:spLocks/>
          </p:cNvSpPr>
          <p:nvPr/>
        </p:nvSpPr>
        <p:spPr>
          <a:xfrm>
            <a:off x="5055586" y="3314272"/>
            <a:ext cx="434897" cy="503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C724BCE-3563-4116-8111-5F8E6A848325}"/>
              </a:ext>
            </a:extLst>
          </p:cNvPr>
          <p:cNvSpPr txBox="1">
            <a:spLocks/>
          </p:cNvSpPr>
          <p:nvPr/>
        </p:nvSpPr>
        <p:spPr>
          <a:xfrm>
            <a:off x="5055585" y="2869091"/>
            <a:ext cx="434897" cy="503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4551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7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" y="23130"/>
            <a:ext cx="5128266" cy="684077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59" y="2141034"/>
            <a:ext cx="11054882" cy="31585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73036" y="1400962"/>
            <a:ext cx="6742694" cy="1612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the phrases from Exercise 2 to fill in the gaps.</a:t>
            </a:r>
            <a:br>
              <a:rPr lang="hr-HR" sz="2000" b="1" dirty="0"/>
            </a:br>
            <a:r>
              <a:rPr lang="hr-HR" sz="2000" i="1" dirty="0"/>
              <a:t>Nadopuni tekst frazama iz 2. zadatka.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9B07AD9-633C-4DC3-99E7-5DF67910F184}"/>
              </a:ext>
            </a:extLst>
          </p:cNvPr>
          <p:cNvSpPr txBox="1">
            <a:spLocks/>
          </p:cNvSpPr>
          <p:nvPr/>
        </p:nvSpPr>
        <p:spPr>
          <a:xfrm>
            <a:off x="2687445" y="2624509"/>
            <a:ext cx="3869472" cy="503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 </a:t>
            </a:r>
            <a:r>
              <a:rPr lang="hr-HR" sz="2400" i="1" dirty="0" err="1">
                <a:solidFill>
                  <a:srgbClr val="FF0000"/>
                </a:solidFill>
              </a:rPr>
              <a:t>big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reasponsibility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8778C0D-A314-42B8-8013-66CCC4FB4DB1}"/>
              </a:ext>
            </a:extLst>
          </p:cNvPr>
          <p:cNvSpPr txBox="1">
            <a:spLocks/>
          </p:cNvSpPr>
          <p:nvPr/>
        </p:nvSpPr>
        <p:spPr>
          <a:xfrm>
            <a:off x="2973659" y="2979632"/>
            <a:ext cx="3869472" cy="503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real-life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skills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6FA2990-92DD-41D4-9A21-8342AF4670C3}"/>
              </a:ext>
            </a:extLst>
          </p:cNvPr>
          <p:cNvSpPr txBox="1">
            <a:spLocks/>
          </p:cNvSpPr>
          <p:nvPr/>
        </p:nvSpPr>
        <p:spPr>
          <a:xfrm>
            <a:off x="5194609" y="3334755"/>
            <a:ext cx="3869472" cy="503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out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of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boredom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545FA7A-36EB-494B-A804-22AECBA85B02}"/>
              </a:ext>
            </a:extLst>
          </p:cNvPr>
          <p:cNvSpPr txBox="1">
            <a:spLocks/>
          </p:cNvSpPr>
          <p:nvPr/>
        </p:nvSpPr>
        <p:spPr>
          <a:xfrm>
            <a:off x="7545659" y="4045001"/>
            <a:ext cx="3869472" cy="503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up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with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an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idea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49A7DD9-C73E-48AE-A5BF-33D716079976}"/>
              </a:ext>
            </a:extLst>
          </p:cNvPr>
          <p:cNvSpPr txBox="1">
            <a:spLocks/>
          </p:cNvSpPr>
          <p:nvPr/>
        </p:nvSpPr>
        <p:spPr>
          <a:xfrm>
            <a:off x="9285248" y="4387180"/>
            <a:ext cx="3869472" cy="503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get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3025C67-2DD2-40C3-AC99-3CE659557111}"/>
              </a:ext>
            </a:extLst>
          </p:cNvPr>
          <p:cNvSpPr txBox="1">
            <a:spLocks/>
          </p:cNvSpPr>
          <p:nvPr/>
        </p:nvSpPr>
        <p:spPr>
          <a:xfrm>
            <a:off x="740110" y="4753167"/>
            <a:ext cx="3869472" cy="503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huge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58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7" grpId="0" build="p"/>
      <p:bldP spid="7" grpId="0" build="p"/>
      <p:bldP spid="9" grpId="0" build="p"/>
      <p:bldP spid="10" grpId="0" build="p"/>
      <p:bldP spid="11" grpId="0" build="p"/>
      <p:bldP spid="1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</TotalTime>
  <Words>516</Words>
  <Application>Microsoft Office PowerPoint</Application>
  <PresentationFormat>Široki zaslon</PresentationFormat>
  <Paragraphs>106</Paragraphs>
  <Slides>15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Tema sustava Office</vt:lpstr>
      <vt:lpstr>UNIT 2;  Time to enjoy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204</cp:revision>
  <dcterms:created xsi:type="dcterms:W3CDTF">2020-09-12T11:20:19Z</dcterms:created>
  <dcterms:modified xsi:type="dcterms:W3CDTF">2020-11-14T13:31:33Z</dcterms:modified>
</cp:coreProperties>
</file>